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011680"/>
            <a:ext cx="11064240" cy="1280160"/>
          </a:xfrm>
        </p:spPr>
        <p:txBody>
          <a:bodyPr/>
          <a:lstStyle/>
          <a:p>
            <a:r>
              <a:rPr b="1">
                <a:solidFill>
                  <a:srgbClr val="1F7FB0"/>
                </a:solidFill>
              </a:rPr>
              <a:t>7 Days on the Amalfi Coast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" y="3474720"/>
            <a:ext cx="11064240" cy="1463040"/>
          </a:xfrm>
        </p:spPr>
        <p:txBody>
          <a:bodyPr/>
          <a:lstStyle/>
          <a:p>
            <a:r>
              <a:t>Small-group tour · Azure Coast Journeys</a:t>
            </a:r>
          </a:p>
          <a:p>
            <a:r>
              <a:t>Hosted by Marco Bellini, tour leader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1F7FB0"/>
                </a:solidFill>
              </a:rPr>
              <a:t>Why the Amalfi Coast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6400800" cy="4389120"/>
          </a:xfrm>
        </p:spPr>
        <p:txBody>
          <a:bodyPr/>
          <a:lstStyle/>
          <a:p>
            <a:r>
              <a:rPr sz="2200"/>
              <a:t>Pastel villages stacked above the sea</a:t>
            </a:r>
          </a:p>
          <a:p>
            <a:r>
              <a:rPr sz="2200"/>
              <a:t>Lemon groves, terraced gardens and fresh seafood</a:t>
            </a:r>
          </a:p>
          <a:p>
            <a:r>
              <a:rPr sz="2200"/>
              <a:t>A slow week with no more than 14 travellers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2011680"/>
            <a:ext cx="4480560" cy="298704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1F7FB0"/>
                </a:solidFill>
              </a:rPr>
              <a:t>Days 1–3: Sorrento and Positano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6400800" cy="4389120"/>
          </a:xfrm>
        </p:spPr>
        <p:txBody>
          <a:bodyPr/>
          <a:lstStyle/>
          <a:p>
            <a:r>
              <a:rPr sz="2200"/>
              <a:t>Day 1: arrive in Naples, transfer to Sorrento, welcome dinner</a:t>
            </a:r>
          </a:p>
          <a:p>
            <a:r>
              <a:rPr sz="2200"/>
              <a:t>Day 2: walk Sorrento's old town and a lemon farm visit</a:t>
            </a:r>
          </a:p>
          <a:p>
            <a:r>
              <a:rPr sz="2200"/>
              <a:t>Day 3: ferry to Positano, free afternoon on the beach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2011680"/>
            <a:ext cx="4480560" cy="298704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1F7FB0"/>
                </a:solidFill>
              </a:rPr>
              <a:t>Days 4–5: Amalfi and Ravello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10972800" cy="4389120"/>
          </a:xfrm>
        </p:spPr>
        <p:txBody>
          <a:bodyPr/>
          <a:lstStyle/>
          <a:p>
            <a:r>
              <a:rPr sz="2200"/>
              <a:t>Day 4: Amalfi's cathedral and a paper-making workshop</a:t>
            </a:r>
          </a:p>
          <a:p>
            <a:r>
              <a:rPr sz="2200"/>
              <a:t>Day 5: gardens of Villa Rufolo in Ravello, cooking class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1F7FB0"/>
                </a:solidFill>
              </a:rPr>
              <a:t>Days 6–7: Capri and goodbye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6400800" cy="4389120"/>
          </a:xfrm>
        </p:spPr>
        <p:txBody>
          <a:bodyPr/>
          <a:lstStyle/>
          <a:p>
            <a:r>
              <a:rPr sz="2200"/>
              <a:t>Day 6: private boat around Capri, Blue Grotto if the sea allows</a:t>
            </a:r>
          </a:p>
          <a:p>
            <a:r>
              <a:rPr sz="2200"/>
              <a:t>Day 7: breakfast and transfer to Naples airport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2011680"/>
            <a:ext cx="4480560" cy="298704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1F7FB0"/>
                </a:solidFill>
              </a:rPr>
              <a:t>What's included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10972800" cy="4389120"/>
          </a:xfrm>
        </p:spPr>
        <p:txBody>
          <a:bodyPr/>
          <a:lstStyle/>
          <a:p>
            <a:r>
              <a:rPr sz="2200"/>
              <a:t>6 nights in 4-star hotels, breakfast daily</a:t>
            </a:r>
          </a:p>
          <a:p>
            <a:r>
              <a:rPr sz="2200"/>
              <a:t>3 dinners, 1 cooking class, all ferries and transfers</a:t>
            </a:r>
          </a:p>
          <a:p>
            <a:r>
              <a:rPr sz="2200"/>
              <a:t>Tour leader for the whole trip</a:t>
            </a:r>
          </a:p>
          <a:p>
            <a:r>
              <a:rPr sz="2200"/>
              <a:t>Not included: flights, travel insurance, lunches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0"/>
          </a:xfrm>
        </p:spPr>
        <p:txBody>
          <a:bodyPr/>
          <a:lstStyle/>
          <a:p>
            <a:r>
              <a:rPr b="1">
                <a:solidFill>
                  <a:srgbClr val="1F7FB0"/>
                </a:solidFill>
              </a:rPr>
              <a:t>Dates and prices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920240"/>
          <a:ext cx="110642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6060"/>
                <a:gridCol w="2766060"/>
                <a:gridCol w="2766060"/>
                <a:gridCol w="2766060"/>
              </a:tblGrid>
              <a:tr h="502920">
                <a:tc>
                  <a:txBody>
                    <a:bodyPr/>
                    <a:lstStyle/>
                    <a:p>
                      <a:r>
                        <a:rPr sz="1800"/>
                        <a:t>Departure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Price per person (twin room)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Single room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800"/>
                        <a:t>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May 10–16,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$2,890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+ $640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800"/>
                        <a:t>Early 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June 7–13,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$3,190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+ $720</a:t>
                      </a: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800"/>
                        <a:t>Autumn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September 13–19,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$2,990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+ $640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822960"/>
            <a:ext cx="10972800" cy="914400"/>
          </a:xfrm>
        </p:spPr>
        <p:txBody>
          <a:bodyPr/>
          <a:lstStyle/>
          <a:p>
            <a:r>
              <a:rPr b="1">
                <a:solidFill>
                  <a:srgbClr val="1F7FB0"/>
                </a:solidFill>
              </a:rPr>
              <a:t>Book your place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828800"/>
            <a:ext cx="10972800" cy="4389120"/>
          </a:xfrm>
        </p:spPr>
        <p:txBody>
          <a:bodyPr/>
          <a:lstStyle/>
          <a:p>
            <a:r>
              <a:rPr sz="2200"/>
              <a:t>Book at azurecoast.example/amalfi or call (555) 017-3300</a:t>
            </a:r>
          </a:p>
          <a:p>
            <a:r>
              <a:rPr sz="2200"/>
              <a:t>A $500 deposit holds your place; the rest is due 60 days before you leave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228600"/>
            <a:ext cx="2244436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