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napToObjects="1">
      <p:cViewPr varScale="1">
        <p:scale>
          <a:sx n="99" d="100"/>
          <a:sy n="99" d="100"/>
        </p:scale>
        <p:origin x="192" y="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invertIfNegative val="1"/>
          <c:cat>
            <c:strRef>
              <c:f>Sheet1!$A$2:$A$6</c:f>
              <c:strCache>
                <c:ptCount val="5"/>
                <c:pt idx="0">
                  <c:v>Q3 26</c:v>
                </c:pt>
                <c:pt idx="1">
                  <c:v>Q4 26</c:v>
                </c:pt>
                <c:pt idx="2">
                  <c:v>Q1 27</c:v>
                </c:pt>
                <c:pt idx="3">
                  <c:v>Q2 27</c:v>
                </c:pt>
                <c:pt idx="4">
                  <c:v>Q3 27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</c:v>
                </c:pt>
                <c:pt idx="1">
                  <c:v>47.1</c:v>
                </c:pt>
                <c:pt idx="2">
                  <c:v>41.8</c:v>
                </c:pt>
                <c:pt idx="3">
                  <c:v>45.6</c:v>
                </c:pt>
                <c:pt idx="4">
                  <c:v>48.2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C-4D4A-B4A7-4C58018A2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Cafés</c:v>
                </c:pt>
                <c:pt idx="1">
                  <c:v>Grocery</c:v>
                </c:pt>
                <c:pt idx="2">
                  <c:v>Online</c:v>
                </c:pt>
                <c:pt idx="3">
                  <c:v>Wholesale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0.57999999999999996</c:v>
                </c:pt>
                <c:pt idx="1">
                  <c:v>0.21</c:v>
                </c:pt>
                <c:pt idx="2">
                  <c:v>0.13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1-FE46-93ED-286D20C07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4876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325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7" cy="3933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4860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16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mpany logo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22815" y="6032745"/>
            <a:ext cx="2194560" cy="550935"/>
          </a:xfrm>
          <a:prstGeom prst="rect">
            <a:avLst/>
          </a:prstGeom>
        </p:spPr>
      </p:pic>
      <p:sp>
        <p:nvSpPr>
          <p:cNvPr id="8" name="Brand bar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B06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2212848"/>
            <a:ext cx="10085832" cy="822960"/>
          </a:xfrm>
        </p:spPr>
        <p:txBody>
          <a:bodyPr wrap="square" anchor="ctr"/>
          <a:lstStyle/>
          <a:p>
            <a:r>
              <a:rPr>
                <a:solidFill>
                  <a:srgbClr val="B06226"/>
                </a:solidFill>
              </a:rPr>
              <a:t>Q3 2027 Results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4480" y="3246120"/>
            <a:ext cx="9079992" cy="713232"/>
          </a:xfrm>
        </p:spPr>
        <p:txBody>
          <a:bodyPr wrap="square" anchor="ctr">
            <a:normAutofit fontScale="85000" lnSpcReduction="10000"/>
          </a:bodyPr>
          <a:lstStyle/>
          <a:p>
            <a:r>
              <a:t>Tidewater Coffee Co. · Quarterly business review · October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1261872"/>
            <a:ext cx="10177272" cy="4434840"/>
          </a:xfrm>
        </p:spPr>
        <p:txBody>
          <a:bodyPr wrap="square" anchor="ctr"/>
          <a:lstStyle/>
          <a:p>
            <a:r>
              <a:t>Revenue $48.2M, up 12% vs Q3 2026</a:t>
            </a:r>
          </a:p>
          <a:p>
            <a:r>
              <a:t>Same-store sales up 6%</a:t>
            </a:r>
          </a:p>
          <a:p>
            <a:r>
              <a:t>Opened 9 new cafés (total 214)</a:t>
            </a:r>
          </a:p>
          <a:p>
            <a:r>
              <a:t>Gross margin 61.4%, down 0.8 points on bean costs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Revenue by quarter ($M)</a:t>
            </a:r>
          </a:p>
        </p:txBody>
      </p:sp>
      <p:graphicFrame>
        <p:nvGraphicFramePr>
          <p:cNvPr id="3" name="Chart 2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75721"/>
              </p:ext>
            </p:extLst>
          </p:nvPr>
        </p:nvGraphicFramePr>
        <p:xfrm>
          <a:off x="822960" y="1261872"/>
          <a:ext cx="10543032" cy="4590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Revenue by channel, Q3 2027</a:t>
            </a:r>
          </a:p>
        </p:txBody>
      </p:sp>
      <p:graphicFrame>
        <p:nvGraphicFramePr>
          <p:cNvPr id="3" name="Chart 2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91521"/>
              </p:ext>
            </p:extLst>
          </p:nvPr>
        </p:nvGraphicFramePr>
        <p:xfrm>
          <a:off x="1600200" y="1243584"/>
          <a:ext cx="8988552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Income statement summary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027051"/>
              </p:ext>
            </p:extLst>
          </p:nvPr>
        </p:nvGraphicFramePr>
        <p:xfrm>
          <a:off x="896112" y="1426464"/>
          <a:ext cx="10396728" cy="39776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2939">
                <a:tc>
                  <a:txBody>
                    <a:bodyPr/>
                    <a:lstStyle/>
                    <a:p>
                      <a:r>
                        <a:t>$M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Q3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Q3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39">
                <a:tc>
                  <a:txBody>
                    <a:bodyPr/>
                    <a:lstStyle/>
                    <a:p>
                      <a:r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+12.1%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39">
                <a:tc>
                  <a:txBody>
                    <a:bodyPr/>
                    <a:lstStyle/>
                    <a:p>
                      <a:r>
                        <a:t>Gross 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+10.9%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39">
                <a:tc>
                  <a:txBody>
                    <a:bodyPr/>
                    <a:lstStyle/>
                    <a:p>
                      <a:r>
                        <a:t>Operating 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+8.2%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939">
                <a:tc>
                  <a:txBody>
                    <a:bodyPr/>
                    <a:lstStyle/>
                    <a:p>
                      <a:r>
                        <a:t>Operating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+17.8%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939">
                <a:tc>
                  <a:txBody>
                    <a:bodyPr/>
                    <a:lstStyle/>
                    <a:p>
                      <a:r>
                        <a:t>Net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+21.6%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Outlook for Q4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1261872"/>
            <a:ext cx="10177272" cy="4434840"/>
          </a:xfrm>
        </p:spPr>
        <p:txBody>
          <a:bodyPr wrap="square" anchor="ctr"/>
          <a:lstStyle/>
          <a:p>
            <a:r>
              <a:t>Holiday season: revenue guidance $52–54M</a:t>
            </a:r>
          </a:p>
          <a:p>
            <a:r>
              <a:t>Bean costs expected to ease 3% from December</a:t>
            </a:r>
          </a:p>
          <a:p>
            <a:r>
              <a:t>6 more café openings planned</a:t>
            </a:r>
          </a:p>
          <a:p>
            <a:r>
              <a:t>Risk: grocery shelf-space contract renewal with two chains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274320"/>
            <a:ext cx="10634472" cy="713232"/>
          </a:xfrm>
        </p:spPr>
        <p:txBody>
          <a:bodyPr wrap="square" anchor="ctr">
            <a:normAutofit fontScale="90000"/>
          </a:bodyPr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1261872"/>
            <a:ext cx="10177272" cy="4434840"/>
          </a:xfrm>
        </p:spPr>
        <p:txBody>
          <a:bodyPr wrap="square" anchor="ctr"/>
          <a:lstStyle/>
          <a:p>
            <a:r>
              <a:t>Finance: final Q3 close by October 24</a:t>
            </a:r>
          </a:p>
          <a:p>
            <a:r>
              <a:t>Operations: Q4 staffing plan by November 1</a:t>
            </a:r>
          </a:p>
          <a:p>
            <a:r>
              <a:t>Leadership: 2028 budget kickoff on November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163</Words>
  <Application>Microsoft Macintosh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Q3 2027 Results</vt:lpstr>
      <vt:lpstr>Highlights</vt:lpstr>
      <vt:lpstr>Revenue by quarter ($M)</vt:lpstr>
      <vt:lpstr>Revenue by channel, Q3 2027</vt:lpstr>
      <vt:lpstr>Income statement summary</vt:lpstr>
      <vt:lpstr>Outlook for Q4</vt:lpstr>
      <vt:lpstr>Next steps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Landi</cp:lastModifiedBy>
  <cp:revision>2</cp:revision>
  <dcterms:created xsi:type="dcterms:W3CDTF">2013-01-27T09:14:16Z</dcterms:created>
  <dcterms:modified xsi:type="dcterms:W3CDTF">2026-10-21T03:26:01Z</dcterms:modified>
  <cp:category/>
</cp:coreProperties>
</file>